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7"/>
  </p:notesMasterIdLst>
  <p:handoutMasterIdLst>
    <p:handoutMasterId r:id="rId18"/>
  </p:handoutMasterIdLst>
  <p:sldIdLst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6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6328C1-E0C3-40D4-9AE9-D76172EE1FF8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C31A25-DDAE-4CFC-B697-6D3DD80798F0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ED33291-C0D9-4415-AEC4-F67D377A5ADC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1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464C33-5CB9-4A85-9811-32E9A68C23E6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7AA4C8-D18F-4155-9215-D9FF7CB7A11E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75444C-BB91-4990-A201-1C0EDD603637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10CDD7-1AB5-4172-95F8-A3D30963DF74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10BB64-C36C-4ADB-97F7-E0E5C32F2876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AA10F9-DB82-4006-B696-826AAD1E8EBD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360F9B-5A49-4894-86CC-A7569949578E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B72B28-E369-46A6-A95F-DCFE0EC2F912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36CFB-B9E1-449A-BC4E-329D0F93D133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ABDF8-6127-456C-BE07-63862729EE36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30685C-DF83-47CB-805C-C4105DEA2815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FC2BC6CF-A4E0-41B7-BC00-46D8DAE5A493}" type="datetime1">
              <a:rPr lang="pt-BR" noProof="1" smtClean="0"/>
              <a:t>30/05/2025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pPr rtl="0"/>
            <a:fld id="{4FAB73BC-B049-4115-A692-8D63A059BFB8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tângulo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06" y="2391519"/>
            <a:ext cx="4551498" cy="1265152"/>
          </a:xfrm>
        </p:spPr>
        <p:txBody>
          <a:bodyPr rtlCol="0">
            <a:normAutofit/>
          </a:bodyPr>
          <a:lstStyle/>
          <a:p>
            <a:r>
              <a:rPr lang="pt-BR" sz="3200" b="1" spc="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Previsão de Custos de Seguro Médico</a:t>
            </a:r>
            <a:endParaRPr lang="pt-BR" sz="3200" b="1" spc="0" noProof="1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39" y="3775160"/>
            <a:ext cx="3685069" cy="525021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Grupo 56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utput_image_12.png">
            <a:extLst>
              <a:ext uri="{FF2B5EF4-FFF2-40B4-BE49-F238E27FC236}">
                <a16:creationId xmlns:a16="http://schemas.microsoft.com/office/drawing/2014/main" id="{06446BF9-EBD2-C8E8-FCFD-4FE711B8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732444"/>
            <a:ext cx="11240857" cy="414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14D42-60CC-C630-50D9-7F98EF82E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tput_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90" y="266009"/>
            <a:ext cx="9739745" cy="60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t>Gráfico 14</a:t>
            </a:r>
          </a:p>
        </p:txBody>
      </p:sp>
      <p:pic>
        <p:nvPicPr>
          <p:cNvPr id="5" name="Picture 2" descr="output_image_26.png">
            <a:extLst>
              <a:ext uri="{FF2B5EF4-FFF2-40B4-BE49-F238E27FC236}">
                <a16:creationId xmlns:a16="http://schemas.microsoft.com/office/drawing/2014/main" id="{BE37CBA1-FCA8-367C-3115-E0486E2C0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82" y="427644"/>
            <a:ext cx="9130146" cy="5745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D9711-9FC8-7058-E271-725CB6FF3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Equipe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467B4-ED4C-685D-9B96-F6743C3D7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 err="1"/>
              <a:t>Araguacy</a:t>
            </a:r>
            <a:r>
              <a:rPr lang="pt-BR" sz="2400" dirty="0"/>
              <a:t> Bezerra Pereira (RM362367)</a:t>
            </a:r>
          </a:p>
          <a:p>
            <a:r>
              <a:rPr lang="pt-BR" sz="2400" dirty="0"/>
              <a:t>Emerson Vitorio de Oliveira (RM362731)</a:t>
            </a:r>
          </a:p>
          <a:p>
            <a:r>
              <a:rPr lang="pt-BR" sz="2400" dirty="0"/>
              <a:t>Robson Carvalho Calixto (RM362870)</a:t>
            </a:r>
          </a:p>
          <a:p>
            <a:r>
              <a:rPr lang="pt-BR" sz="2400" dirty="0"/>
              <a:t>Vinicius Fernando M. Costa (RM363007)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62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570DD-280C-664E-0C80-020469E4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Objetivo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094F2-977E-8452-5E3B-5E3D543CA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881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Problema de negócio: </a:t>
            </a:r>
            <a:r>
              <a:rPr lang="pt-BR" sz="2400" dirty="0"/>
              <a:t>Quais fatores influenciam no custo médico, entender as relações entre as variáveis e gerar um modelo preditivo do valor do prêmio.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/>
              <a:t>Etapas do projeto</a:t>
            </a:r>
            <a:r>
              <a:rPr lang="en-US" sz="2400" b="1" dirty="0"/>
              <a:t>:</a:t>
            </a:r>
            <a:endParaRPr lang="pt-BR" sz="2400" b="1" dirty="0"/>
          </a:p>
          <a:p>
            <a:r>
              <a:rPr lang="pt-BR" sz="2400" dirty="0"/>
              <a:t>Definição do problema</a:t>
            </a:r>
          </a:p>
          <a:p>
            <a:r>
              <a:rPr lang="pt-BR" sz="2400" dirty="0"/>
              <a:t>Compreensão dos dados </a:t>
            </a:r>
          </a:p>
          <a:p>
            <a:r>
              <a:rPr lang="pt-BR" sz="2400" dirty="0"/>
              <a:t>Análise exploratória </a:t>
            </a:r>
          </a:p>
          <a:p>
            <a:r>
              <a:rPr lang="pt-BR" sz="2400" dirty="0"/>
              <a:t>Modelagem</a:t>
            </a:r>
          </a:p>
        </p:txBody>
      </p:sp>
    </p:spTree>
    <p:extLst>
      <p:ext uri="{BB962C8B-B14F-4D97-AF65-F5344CB8AC3E}">
        <p14:creationId xmlns:p14="http://schemas.microsoft.com/office/powerpoint/2010/main" val="62371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0D208-B867-9745-9D9A-11028D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Dataset e </a:t>
            </a:r>
            <a:r>
              <a:rPr lang="en-US" sz="2400" b="1" dirty="0" err="1"/>
              <a:t>Variáveis</a:t>
            </a:r>
            <a:endParaRPr lang="pt-BR" sz="2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362BC-23F3-3974-B741-96DD0F507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Fonte: </a:t>
            </a:r>
            <a:r>
              <a:rPr lang="pt-BR" dirty="0" err="1"/>
              <a:t>Kaggle</a:t>
            </a:r>
            <a:r>
              <a:rPr lang="pt-BR" dirty="0"/>
              <a:t> - Medical </a:t>
            </a:r>
            <a:r>
              <a:rPr lang="pt-BR" dirty="0" err="1"/>
              <a:t>Insurance</a:t>
            </a:r>
            <a:r>
              <a:rPr lang="pt-BR" dirty="0"/>
              <a:t> Premium </a:t>
            </a:r>
            <a:r>
              <a:rPr lang="pt-BR" dirty="0" err="1"/>
              <a:t>Prediction</a:t>
            </a:r>
            <a:endParaRPr lang="pt-BR" dirty="0"/>
          </a:p>
          <a:p>
            <a:pPr marL="0" indent="0">
              <a:buNone/>
            </a:pPr>
            <a:r>
              <a:rPr lang="pt-BR" b="1" dirty="0"/>
              <a:t>Tamanho:</a:t>
            </a:r>
            <a:r>
              <a:rPr lang="pt-BR" dirty="0"/>
              <a:t> 986 registros, 11 variáveis</a:t>
            </a:r>
          </a:p>
          <a:p>
            <a:endParaRPr lang="pt-BR" dirty="0"/>
          </a:p>
          <a:p>
            <a:pPr marL="0" indent="0">
              <a:lnSpc>
                <a:spcPct val="100000"/>
              </a:lnSpc>
              <a:buNone/>
            </a:pPr>
            <a:r>
              <a:rPr lang="pt-BR" sz="2600" b="1" dirty="0"/>
              <a:t>Variáveis principais:</a:t>
            </a:r>
          </a:p>
          <a:p>
            <a:pPr>
              <a:lnSpc>
                <a:spcPct val="100000"/>
              </a:lnSpc>
            </a:pPr>
            <a:r>
              <a:rPr lang="pt-BR" sz="1700" b="1" dirty="0"/>
              <a:t>Age:</a:t>
            </a:r>
            <a:r>
              <a:rPr lang="pt-BR" sz="1700" dirty="0"/>
              <a:t> Idade do cliente (18-65 anos)</a:t>
            </a:r>
          </a:p>
          <a:p>
            <a:pPr>
              <a:lnSpc>
                <a:spcPct val="100000"/>
              </a:lnSpc>
            </a:pPr>
            <a:r>
              <a:rPr lang="pt-BR" sz="1700" b="1" dirty="0"/>
              <a:t>Diabetes/</a:t>
            </a:r>
            <a:r>
              <a:rPr lang="pt-BR" sz="1700" b="1" dirty="0" err="1"/>
              <a:t>BloodPressureProblems</a:t>
            </a:r>
            <a:r>
              <a:rPr lang="pt-BR" sz="1700" b="1" dirty="0"/>
              <a:t>: </a:t>
            </a:r>
            <a:r>
              <a:rPr lang="pt-BR" sz="1700" dirty="0"/>
              <a:t>Condições de saúde (0=Não, 1=Sim)</a:t>
            </a:r>
          </a:p>
          <a:p>
            <a:pPr>
              <a:lnSpc>
                <a:spcPct val="100000"/>
              </a:lnSpc>
            </a:pPr>
            <a:r>
              <a:rPr lang="pt-BR" sz="1700" b="1" dirty="0" err="1"/>
              <a:t>AnyTransplants</a:t>
            </a:r>
            <a:r>
              <a:rPr lang="pt-BR" sz="1700" b="1" dirty="0"/>
              <a:t>/</a:t>
            </a:r>
            <a:r>
              <a:rPr lang="pt-BR" sz="1700" b="1" dirty="0" err="1"/>
              <a:t>AnyChronicDiseases</a:t>
            </a:r>
            <a:r>
              <a:rPr lang="pt-BR" sz="1700" b="1" dirty="0"/>
              <a:t>: </a:t>
            </a:r>
            <a:r>
              <a:rPr lang="pt-BR" sz="1700" dirty="0"/>
              <a:t>Histórico médico (0=Não, 1=Sim)</a:t>
            </a:r>
          </a:p>
          <a:p>
            <a:pPr>
              <a:lnSpc>
                <a:spcPct val="100000"/>
              </a:lnSpc>
            </a:pPr>
            <a:r>
              <a:rPr lang="pt-BR" sz="1700" b="1" dirty="0" err="1"/>
              <a:t>Height</a:t>
            </a:r>
            <a:r>
              <a:rPr lang="pt-BR" sz="1700" b="1" dirty="0"/>
              <a:t>/</a:t>
            </a:r>
            <a:r>
              <a:rPr lang="pt-BR" sz="1700" b="1" dirty="0" err="1"/>
              <a:t>Weight</a:t>
            </a:r>
            <a:r>
              <a:rPr lang="pt-BR" sz="1700" b="1" dirty="0"/>
              <a:t>: </a:t>
            </a:r>
            <a:r>
              <a:rPr lang="pt-BR" sz="1700" dirty="0"/>
              <a:t>Medidas físicas (cm/kg)</a:t>
            </a:r>
          </a:p>
          <a:p>
            <a:pPr>
              <a:lnSpc>
                <a:spcPct val="100000"/>
              </a:lnSpc>
            </a:pPr>
            <a:r>
              <a:rPr lang="pt-BR" sz="1700" b="1" dirty="0" err="1"/>
              <a:t>KnownAllergies</a:t>
            </a:r>
            <a:r>
              <a:rPr lang="pt-BR" sz="1700" b="1" dirty="0"/>
              <a:t>/</a:t>
            </a:r>
            <a:r>
              <a:rPr lang="pt-BR" sz="1700" b="1" dirty="0" err="1"/>
              <a:t>HistoryOfCancerInFamily</a:t>
            </a:r>
            <a:r>
              <a:rPr lang="pt-BR" sz="1700" b="1" dirty="0"/>
              <a:t>: </a:t>
            </a:r>
            <a:r>
              <a:rPr lang="pt-BR" sz="1700" dirty="0"/>
              <a:t>Fatores de risco (0=Não, 1=Sim)</a:t>
            </a:r>
          </a:p>
          <a:p>
            <a:pPr>
              <a:lnSpc>
                <a:spcPct val="100000"/>
              </a:lnSpc>
            </a:pPr>
            <a:r>
              <a:rPr lang="pt-BR" sz="1700" b="1" dirty="0" err="1"/>
              <a:t>NumberOfMajorSurgeries</a:t>
            </a:r>
            <a:r>
              <a:rPr lang="pt-BR" sz="1700" b="1" dirty="0"/>
              <a:t>: </a:t>
            </a:r>
            <a:r>
              <a:rPr lang="pt-BR" sz="1700" dirty="0"/>
              <a:t>Quantidade de cirurgias importantes (0-3)</a:t>
            </a:r>
          </a:p>
          <a:p>
            <a:pPr>
              <a:lnSpc>
                <a:spcPct val="100000"/>
              </a:lnSpc>
            </a:pPr>
            <a:r>
              <a:rPr lang="pt-BR" sz="1700" b="1" dirty="0" err="1"/>
              <a:t>PremiumPrice</a:t>
            </a:r>
            <a:r>
              <a:rPr lang="pt-BR" sz="1700" b="1" dirty="0"/>
              <a:t>: </a:t>
            </a:r>
            <a:r>
              <a:rPr lang="pt-BR" sz="1700" dirty="0"/>
              <a:t>Preço do prêmio anual (variável alvo)</a:t>
            </a:r>
          </a:p>
        </p:txBody>
      </p:sp>
    </p:spTree>
    <p:extLst>
      <p:ext uri="{BB962C8B-B14F-4D97-AF65-F5344CB8AC3E}">
        <p14:creationId xmlns:p14="http://schemas.microsoft.com/office/powerpoint/2010/main" val="394748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FD7EB7E-F8D3-CF28-0FB5-C1D5892A5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0EF0FDD-2267-7448-6065-B59A070C4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11869"/>
              </p:ext>
            </p:extLst>
          </p:nvPr>
        </p:nvGraphicFramePr>
        <p:xfrm>
          <a:off x="3869268" y="1287951"/>
          <a:ext cx="7315203" cy="42729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637">
                  <a:extLst>
                    <a:ext uri="{9D8B030D-6E8A-4147-A177-3AD203B41FA5}">
                      <a16:colId xmlns:a16="http://schemas.microsoft.com/office/drawing/2014/main" val="1201227756"/>
                    </a:ext>
                  </a:extLst>
                </a:gridCol>
                <a:gridCol w="3001107">
                  <a:extLst>
                    <a:ext uri="{9D8B030D-6E8A-4147-A177-3AD203B41FA5}">
                      <a16:colId xmlns:a16="http://schemas.microsoft.com/office/drawing/2014/main" val="4046338329"/>
                    </a:ext>
                  </a:extLst>
                </a:gridCol>
                <a:gridCol w="2478554">
                  <a:extLst>
                    <a:ext uri="{9D8B030D-6E8A-4147-A177-3AD203B41FA5}">
                      <a16:colId xmlns:a16="http://schemas.microsoft.com/office/drawing/2014/main" val="1036581276"/>
                    </a:ext>
                  </a:extLst>
                </a:gridCol>
                <a:gridCol w="1009905">
                  <a:extLst>
                    <a:ext uri="{9D8B030D-6E8A-4147-A177-3AD203B41FA5}">
                      <a16:colId xmlns:a16="http://schemas.microsoft.com/office/drawing/2014/main" val="1166907456"/>
                    </a:ext>
                  </a:extLst>
                </a:gridCol>
              </a:tblGrid>
              <a:tr h="6524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Índice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Coluna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Qtd de Valores Nulos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Tipo do Dado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3320317232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0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Diabetes      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2092114888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1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BloodPressureProblems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3175535458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2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AnyTransplants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3076107269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3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AnyChronicDiseases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1449761337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4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Height        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2732493064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5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Weight        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451105778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6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KnownAllergies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1334162486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7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HistoryOfCancerInFamily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1594352828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8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NumberOfMajorSurgeries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3426964445"/>
                  </a:ext>
                </a:extLst>
              </a:tr>
              <a:tr h="3620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PremiumPrice         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986 non-null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>
                          <a:effectLst/>
                        </a:rPr>
                        <a:t>int64  </a:t>
                      </a:r>
                      <a:endParaRPr lang="pt-BR" sz="1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252" marR="8252" marT="8252" marB="0" anchor="b"/>
                </a:tc>
                <a:extLst>
                  <a:ext uri="{0D108BD9-81ED-4DB2-BD59-A6C34878D82A}">
                    <a16:rowId xmlns:a16="http://schemas.microsoft.com/office/drawing/2014/main" val="2273479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639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016AF6-8F79-272E-932A-AA17D4A3A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output_image_1.png">
            <a:extLst>
              <a:ext uri="{FF2B5EF4-FFF2-40B4-BE49-F238E27FC236}">
                <a16:creationId xmlns:a16="http://schemas.microsoft.com/office/drawing/2014/main" id="{37BC7C82-01D5-EDA9-767F-2EFF8C16E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219" y="637816"/>
            <a:ext cx="7503799" cy="5609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814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0F7C0-1943-3639-64F9-A2AA7120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output_image_2.png">
            <a:extLst>
              <a:ext uri="{FF2B5EF4-FFF2-40B4-BE49-F238E27FC236}">
                <a16:creationId xmlns:a16="http://schemas.microsoft.com/office/drawing/2014/main" id="{DFA58BCA-EAAC-DB68-B247-84CD9D917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13910"/>
            <a:ext cx="8122592" cy="40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B8BCD-98E0-E053-AB83-3718993D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Picture 2" descr="output_image_6.png">
            <a:extLst>
              <a:ext uri="{FF2B5EF4-FFF2-40B4-BE49-F238E27FC236}">
                <a16:creationId xmlns:a16="http://schemas.microsoft.com/office/drawing/2014/main" id="{63D3764B-9B60-AE9C-94E9-B1AD5CA14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620150"/>
            <a:ext cx="8147400" cy="40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5B97B3E-0290-1012-9C27-EAC20361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230"/>
            <a:ext cx="12192000" cy="28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74213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900_TF00804820.potx" id="{C7403CB8-EB49-4F43-B3BE-80FEB1F99702}" vid="{9AA02C23-0002-4EF4-B54D-F98C93B5143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{5C36BF89-FE49-4E44-A36F-93652E0AB73D}tf00804820_win32</Template>
  <TotalTime>62</TotalTime>
  <Words>246</Words>
  <Application>Microsoft Office PowerPoint</Application>
  <PresentationFormat>Widescreen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Aptos Narrow</vt:lpstr>
      <vt:lpstr>Calibri</vt:lpstr>
      <vt:lpstr>Corbel</vt:lpstr>
      <vt:lpstr>Wingdings 2</vt:lpstr>
      <vt:lpstr>Quadro</vt:lpstr>
      <vt:lpstr>Previsão de Custos de Seguro Médico</vt:lpstr>
      <vt:lpstr>Equipe</vt:lpstr>
      <vt:lpstr>Objetivo</vt:lpstr>
      <vt:lpstr>Dataset e Variáveis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Gráfico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Robson Calixto</dc:creator>
  <cp:lastModifiedBy>Robson Calixto</cp:lastModifiedBy>
  <cp:revision>1</cp:revision>
  <dcterms:created xsi:type="dcterms:W3CDTF">2025-05-31T01:27:15Z</dcterms:created>
  <dcterms:modified xsi:type="dcterms:W3CDTF">2025-05-31T02:30:03Z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